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342" r:id="rId5"/>
    <p:sldId id="354" r:id="rId6"/>
    <p:sldId id="359" r:id="rId7"/>
    <p:sldId id="348" r:id="rId8"/>
    <p:sldId id="358" r:id="rId9"/>
    <p:sldId id="355" r:id="rId10"/>
    <p:sldId id="356" r:id="rId11"/>
    <p:sldId id="361" r:id="rId12"/>
    <p:sldId id="360" r:id="rId13"/>
    <p:sldId id="35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hit anand" initials="ra" lastIdx="1" clrIdx="0">
    <p:extLst>
      <p:ext uri="{19B8F6BF-5375-455C-9EA6-DF929625EA0E}">
        <p15:presenceInfo xmlns:p15="http://schemas.microsoft.com/office/powerpoint/2012/main" userId="86105d9d59d74b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D8989"/>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46"/>
  </p:normalViewPr>
  <p:slideViewPr>
    <p:cSldViewPr snapToGrid="0" snapToObjects="1" showGuides="1">
      <p:cViewPr varScale="1">
        <p:scale>
          <a:sx n="85" d="100"/>
          <a:sy n="85" d="100"/>
        </p:scale>
        <p:origin x="590"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9:54:31.110"/>
    </inkml:context>
    <inkml:brush xml:id="br0">
      <inkml:brushProperty name="width" value="0.05" units="cm"/>
      <inkml:brushProperty name="height" value="0.05" units="cm"/>
      <inkml:brushProperty name="color" value="#849398"/>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0:48:40.992"/>
    </inkml:context>
    <inkml:brush xml:id="br0">
      <inkml:brushProperty name="width" value="0.05" units="cm"/>
      <inkml:brushProperty name="height" value="0.05" units="cm"/>
      <inkml:brushProperty name="color" value="#0B868D"/>
      <inkml:brushProperty name="inkEffects" value="ocean"/>
      <inkml:brushProperty name="anchorX" value="-28340.70313"/>
      <inkml:brushProperty name="anchorY" value="3524.62085"/>
      <inkml:brushProperty name="scaleFactor" value="0.5"/>
    </inkml:brush>
  </inkml:definitions>
  <inkml:trace contextRef="#ctx0" brushRef="#br0">4273 14383 24575,'0'0'0,"13"0"0,65-5 0,97-16 0,91-11 0,119-25-7088,91-28 9113,99-36-6971,63-26 6070,41-15-1686,27-33-2228,23-29 3587,22-24-1195,41-41-2942,-13-23 4294,31-19-2796,-14 0 2232,25-15-1166,-3-1 942,27-23-266,-5-15 105,23-14-7,-34 6 2,-14-7 0,-10-8 0,-34 10 0,-17-13 0,-33-3 0,-19-19 0,-23-2 0,-8-27 0,-13 2 0,-24-6 0,-57 23 136,-23 11-175,-80 46 59,-68 38 950,-61 40-1247,-45 31 416,-41 29-139,-38 30 2050,-35 34-2636,-36 40 4308,-25 23-4701,-32 27 6626,-20 19-7121,-15-2 6322,-13 2-6023,-5-6 4012,-11-2-3480,-9-10 1975,-16 62-1477,-1-36 1,-7-41 288,-9-2-144,-13-2 0,-8 11 0,-14 3 0,-14-5 0,36 73 0,-34-38 0,-38-20 0,-18-1 0,-14 4 0,-10 7 0,-13-3 0,-20 7 0,-22 5 0,-42 11-1307,-27 10 1681,-23 9-561,-19 6-1834,-28 10 2599,-19 8-3424,-50 16 3576,-37 12-4205,-36 17 4364,-63 17-1334,-60 29-2757,-53 20 4117,0 13-1372,-32 20-2304,13 3 3550,-9 19-1184,30 1 395,23 10 0,20 16 0,29 23-1371,10 15 1763,13 32-588,-15 29 196,6-1 0,-7 8 0,-13 1 0,-19-3-1050,-4 0 1350,-15 11-450,-27 22 150,-6-8 0,-3-7-431,-12-22 554,9-20-184,-20-19 61,56-14 0,-21 10 0,31-10 0,7 18 186,10 11-239,12 2 80,15-1-27,49-19 0,2-6 205,57-35-264,45-18 88,49-24 1032,44-14-1364,32-20 2779,44-20-3141,30-18 998,23-8 3048,40-14-4347,34-17 5504,24-14-5696,21-13 5302,15-8-5163,14-5 3673,6-4-3267,6-1 1807,5 0-1447,3 1 379,7-10-126,6-6 0,6-4 0,5-8 0,2-8 0,8 0 0,0-4 0,5 1 0,5 3 0,8-6 0,4 2 0,12-3 0,20-12 0,16-13 0,32-12 0,26-15 0,20-12 0,19-11 0,14-1-1534,0-4 1972,11 3-657,13-6 219,18 3 0,17-1 0,14 4 0,16 0 0,12 4-2374,34 3 3052,1 14-1017,19 14 339,-3 19 0,10 19 0,4 19 0,8 14 0,16 20-3000,62 21 3857,6 20-1285,62 31-2959,-4 16 4355,15 12-3826,-9 27 3536,15 39-1017,-12 22 339,-11 37 0,7 29 0,-11 20 0,-35-10 0,-31 6 0,-23-4 0,12 18-1195,-9 9 1537,16 4-513,-27-6 171,27 19 0,-6 3 0,30 24 0,-8 2-1052,12 3 1353,-18-6-452,17-10 151,5-13 0,10-6 0,26-3 0,16-6 0,28 0 0,49 22-1004,51 4 1291,36-19-1351,66 8 1327,26-13-1542,42-16 1607,-4-12-1206,62-3 1082,-67-36-614,42-10 498,-33-12-236,-16-23 178,1-29-45,-36-12 15,8-28 0,-56-28 0,-32-31 288,-56-25-371,-58-19 124,-35-24 641,-64-23-876,-33-20 1656,-48-21-1852,-35-20 2573,-29-17-2751,-21-18 3285,-20-14-3412,-12-5 1042,-10-7-347,-4-14 0,-7-8 0,-17-13 0,-14-8 0,-25-14 0,-11-10 0,-32 7 0,-15 5 2799,-24 6-3598,-30 22 1199,-22 6 2374,-22 12-3566,-16 10 1188,-16 8-396,-5 100 1442,-10-50 1,8 62-1855,-19-54 0,13 53 1302,0 3 0,-16-27 0,9 30-1105,2 0 0,-33-34 0,-59-50 537,61 73-322,-55-33 0,-83-30 0,-24 1-287,-31 15 369,-36 15-123,-28 19 41,-34 17-2178,-32 13 2800,-51 16-4345,-81 26 4698,-29 14-1463,-73 17-3327,-60 10 4905,-106 14-5170,-81 14 5090,-122 29-3756,-117 16 3386,-132 44-2261,-128 29 1993,-139 51-1261,-149 43 1090,-123 15-301,-126 36 100,-110 24 0,0-2 0,146-10 0,348-60 0,387-74 0,373-71 0,312-63 2367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6T11:01:39.482"/>
    </inkml:context>
    <inkml:brush xml:id="br0">
      <inkml:brushProperty name="width" value="0.05" units="cm"/>
      <inkml:brushProperty name="height" value="0.05" units="cm"/>
      <inkml:brushProperty name="color" value="#AE198D"/>
      <inkml:brushProperty name="inkEffects" value="galaxy"/>
      <inkml:brushProperty name="anchorX" value="-137292.89063"/>
      <inkml:brushProperty name="anchorY" value="-10464.72461"/>
      <inkml:brushProperty name="scaleFactor" value="0.5"/>
    </inkml:brush>
  </inkml:definitions>
  <inkml:trace contextRef="#ctx0" brushRef="#br0">4515 1 24575,'0'0'0,"-22"6"0,-58 60 0,-34 45 0,-57 78 0,-42 78 0,-34 65-3827,-37 94 4921,-8 65-1641,-21 106-3272,5 21 4910,4 15-1637,7 47 546,27-30 0,16 16 0,38-40 0,36 4 0,26-44-3116,28-27 4006,22-39-3147,10-31 2774,14-25-775,11-18 395,19-11-176,17-19 58,13-17-19,20-15 2231,33-4-2869,20-7 957,20-11-319,35-19 0,-66-244 0,70 136 0,-38-123 0,113 145 0,162 118 382,129 34-491,94 2-1788,108-5 2454,110-30-3826,90-26 4123,63-60-3816,106-34 3686,54-27-2371,74-52 2014,57-22-1076,43-31 859,39-36-225,53-31 75,49-33 0,53-33 0,47-40 0,43-63 0,25-44 0,7-62 0,22-45 0,-33-56 0,-20-29 0,-39-35 0,-49 6 0,-110-9 0,-75 11 0,-142 5 0,-65-60 0,-114-28 0,-86-7 0,-123-2 0,-126 20 0,-102 22 0,-112 51 848,-83 19-1090,-65 12 2146,-54 3-2414,-32 5 765,-21-18 2432,-34 8-3455,-22-5 1152,-31-2-384,-63 247 0,11-145 0,-21 161 0,-6-158 0,-6 177 1440,0 2-1,-26-124 1,20 130-1851,-4-2-1,-39-106 1,27 109 565,3 5 1,-3 1-1,-39-58 0,14 52-154,6 3 0,-106-92 0,-200-118 1421,-133 6-1827,-115 10-2203,-143 24 3413,-103 32-4672,-120 8 4858,-66 2-4349,-97 3 4177,-68 22-2746,-46 24 2362,-48 22-1048,-34 32 727,-40 37-169,-47 37 56,-29 47 0,-31 38 0,3 61 0,-21 37 0,1 29 0,16 44 0,14 25 0,40 23 0,43 25 0,75 24 0,52 28 0,54 45 0,63 41 0,59 29 0,51 39 0,76-4 0,59 3 0,42 4 0,84-12 0,68-11 0,84-12 325,98-31-418,105-51 140,74-28 1235,63-21-1648,62-40 2899,52-25-3205,38-23 1008,90-194 1615,-23 92 0,36-108-2509,-16 101 1,21-107 836,-3 79-1,15-101 986,0-3 0,1-1 0,7 59 0,-1-55-1625,-1-2-1,2 0 1,17 53 0,-7-48 542,-2-2-1,2-1 1,27 46-1,0-13-180,63 78 0,102 90 1669,83 25-2146,114 16-1143,52-18 2151,113-32-4965,50-35 5625,135-25-5976,1-47 5982,131-39-4262,22-34 3770,148-76-2336,99-62 1997,141-97-1049,133-92 826,167-120-337,175-97 229,183-105-52,186-88 17,167-97 0,144-113 0,111-96 0,81-76 0,63-89 0,-6-49 0,-114-24 0,-438 101 0,-556 217 0,-534 239 0,-447 235 2367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4/17/2023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FIBER DIAMETER</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dirty="0"/>
              <a:t>PREDICTION</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2" y="5210175"/>
            <a:ext cx="12192000" cy="1647825"/>
          </a:xfrm>
        </p:spPr>
        <p:txBody>
          <a:bodyPr/>
          <a:lstStyle/>
          <a:p>
            <a:endParaRPr lang="en-US" sz="1400" b="1"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a:lstStyle/>
          <a:p>
            <a:r>
              <a:rPr lang="en-US" dirty="0"/>
              <a:t>Fiber Diameter</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10</a:t>
            </a:fld>
            <a:endParaRPr lang="en-US" dirty="0"/>
          </a:p>
        </p:txBody>
      </p:sp>
    </p:spTree>
    <p:extLst>
      <p:ext uri="{BB962C8B-B14F-4D97-AF65-F5344CB8AC3E}">
        <p14:creationId xmlns:p14="http://schemas.microsoft.com/office/powerpoint/2010/main" val="7900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endParaRPr lang="en-US" dirty="0"/>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693930" y="2684868"/>
            <a:ext cx="6888665" cy="2241805"/>
          </a:xfrm>
        </p:spPr>
        <p:txBody>
          <a:bodyPr/>
          <a:lstStyle/>
          <a:p>
            <a:pPr marL="0" indent="0">
              <a:buNone/>
            </a:pPr>
            <a:r>
              <a:rPr lang="en-US" sz="1400" dirty="0"/>
              <a:t>Polyvinylidene fluoride (PVDF) is a high-performance thermoplastic polymer that is known for its excellent chemical resistance, thermal stability, and mechanical properties. </a:t>
            </a:r>
          </a:p>
          <a:p>
            <a:pPr marL="0" indent="0">
              <a:buNone/>
            </a:pPr>
            <a:r>
              <a:rPr lang="en-US" sz="1400" dirty="0"/>
              <a:t>They have high tensile strength, good abrasion resistance, and excellent chemical resistance, making them suitable for use in harsh environments. </a:t>
            </a:r>
          </a:p>
          <a:p>
            <a:pPr marL="0" indent="0">
              <a:buNone/>
            </a:pPr>
            <a:r>
              <a:rPr lang="en-US" sz="1400" dirty="0"/>
              <a:t>PVDF fibers are also highly resistant to UV radiation, making them ideal for outdoor applications. </a:t>
            </a:r>
          </a:p>
          <a:p>
            <a:pPr marL="0" indent="0">
              <a:buNone/>
            </a:pPr>
            <a:r>
              <a:rPr lang="en-US" sz="1400" dirty="0"/>
              <a:t>PVDF nanofibers/films are utilized in sensors, batteries, and nanogenerators. </a:t>
            </a:r>
          </a:p>
          <a:p>
            <a:pPr marL="0" indent="0">
              <a:buNone/>
            </a:pPr>
            <a:endParaRPr lang="en-US" sz="1400"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dirty="0"/>
              <a:t>Fiber Diameter</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pic>
        <p:nvPicPr>
          <p:cNvPr id="8" name="Picture 7">
            <a:extLst>
              <a:ext uri="{FF2B5EF4-FFF2-40B4-BE49-F238E27FC236}">
                <a16:creationId xmlns:a16="http://schemas.microsoft.com/office/drawing/2014/main" id="{0AFEB63B-7640-B6B7-0757-C5BC188C94EC}"/>
              </a:ext>
            </a:extLst>
          </p:cNvPr>
          <p:cNvPicPr>
            <a:picLocks noChangeAspect="1"/>
          </p:cNvPicPr>
          <p:nvPr/>
        </p:nvPicPr>
        <p:blipFill>
          <a:blip r:embed="rId2">
            <a:extLst>
              <a:ext uri="{BEBA8EAE-BF5A-486C-A8C5-ECC9F3942E4B}">
                <a14:imgProps xmlns:a14="http://schemas.microsoft.com/office/drawing/2010/main">
                  <a14:imgLayer r:embed="rId3">
                    <a14:imgEffect>
                      <a14:artisticPaintStrokes/>
                    </a14:imgEffect>
                  </a14:imgLayer>
                </a14:imgProps>
              </a:ext>
            </a:extLst>
          </a:blip>
          <a:stretch>
            <a:fillRect/>
          </a:stretch>
        </p:blipFill>
        <p:spPr>
          <a:xfrm>
            <a:off x="7426471" y="2216990"/>
            <a:ext cx="4371975" cy="3278981"/>
          </a:xfrm>
          <a:prstGeom prst="rect">
            <a:avLst/>
          </a:prstGeom>
        </p:spPr>
      </p:pic>
    </p:spTree>
    <p:extLst>
      <p:ext uri="{BB962C8B-B14F-4D97-AF65-F5344CB8AC3E}">
        <p14:creationId xmlns:p14="http://schemas.microsoft.com/office/powerpoint/2010/main" val="95277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Electrospinning</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endParaRPr lang="en-US" dirty="0"/>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693930" y="2684868"/>
            <a:ext cx="6888665" cy="2241805"/>
          </a:xfrm>
        </p:spPr>
        <p:txBody>
          <a:bodyPr/>
          <a:lstStyle/>
          <a:p>
            <a:pPr marL="0" indent="0">
              <a:buNone/>
            </a:pPr>
            <a:r>
              <a:rPr lang="en-US" sz="1400" dirty="0"/>
              <a:t>Various methods have been proposed to create PVDF nanofibers. Electrospinning is a preferred method because of its straightforward process where a liquid droplet is charged to create a jet that is then collected in the form of microfibers or nanofibers. However, despite its simplicity in concept and widespread use, the process is complex and requires a thorough understanding of electrostatics, fluid rheology, and the properties of the polymer solution system to achieve the desired fiber properties. Although around a hundred different polymers have been </a:t>
            </a:r>
            <a:r>
              <a:rPr lang="en-US" sz="1400" dirty="0" err="1"/>
              <a:t>electrospun</a:t>
            </a:r>
            <a:r>
              <a:rPr lang="en-US" sz="1400" dirty="0"/>
              <a:t>, the lack of empirical models and reported experimental data continue to impede the understanding of the process.</a:t>
            </a: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dirty="0"/>
              <a:t>Fiber Diameter</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6" name="Picture 5">
            <a:extLst>
              <a:ext uri="{FF2B5EF4-FFF2-40B4-BE49-F238E27FC236}">
                <a16:creationId xmlns:a16="http://schemas.microsoft.com/office/drawing/2014/main" id="{A99D6BC4-D0BA-6F27-1BA8-283370B346B9}"/>
              </a:ext>
            </a:extLst>
          </p:cNvPr>
          <p:cNvPicPr>
            <a:picLocks noChangeAspect="1"/>
          </p:cNvPicPr>
          <p:nvPr/>
        </p:nvPicPr>
        <p:blipFill rotWithShape="1">
          <a:blip r:embed="rId2"/>
          <a:srcRect l="27279" t="18302" r="16219" b="14061"/>
          <a:stretch/>
        </p:blipFill>
        <p:spPr>
          <a:xfrm>
            <a:off x="7623967" y="2447366"/>
            <a:ext cx="4260204" cy="2868705"/>
          </a:xfrm>
          <a:prstGeom prst="rect">
            <a:avLst/>
          </a:prstGeom>
        </p:spPr>
      </p:pic>
    </p:spTree>
    <p:extLst>
      <p:ext uri="{BB962C8B-B14F-4D97-AF65-F5344CB8AC3E}">
        <p14:creationId xmlns:p14="http://schemas.microsoft.com/office/powerpoint/2010/main" val="3390274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513E180A-CA52-B493-D528-978FDE55F330}"/>
              </a:ext>
            </a:extLst>
          </p:cNvPr>
          <p:cNvGrpSpPr/>
          <p:nvPr/>
        </p:nvGrpSpPr>
        <p:grpSpPr>
          <a:xfrm>
            <a:off x="18473" y="3138562"/>
            <a:ext cx="1440872" cy="663238"/>
            <a:chOff x="119945" y="3172137"/>
            <a:chExt cx="1394532" cy="663238"/>
          </a:xfrm>
          <a:solidFill>
            <a:schemeClr val="bg1">
              <a:lumMod val="85000"/>
            </a:schemeClr>
          </a:solidFill>
        </p:grpSpPr>
        <p:sp>
          <p:nvSpPr>
            <p:cNvPr id="21" name="Rectangle 20">
              <a:extLst>
                <a:ext uri="{FF2B5EF4-FFF2-40B4-BE49-F238E27FC236}">
                  <a16:creationId xmlns:a16="http://schemas.microsoft.com/office/drawing/2014/main" id="{F6372B2E-0DAD-F3A3-01DB-1DFDCC27098C}"/>
                </a:ext>
              </a:extLst>
            </p:cNvPr>
            <p:cNvSpPr/>
            <p:nvPr/>
          </p:nvSpPr>
          <p:spPr>
            <a:xfrm rot="16200000">
              <a:off x="627512" y="2813717"/>
              <a:ext cx="393853" cy="1380077"/>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207F1C26-51D4-A818-801D-831122266FCC}"/>
                </a:ext>
              </a:extLst>
            </p:cNvPr>
            <p:cNvSpPr/>
            <p:nvPr/>
          </p:nvSpPr>
          <p:spPr>
            <a:xfrm rot="10800000">
              <a:off x="119945" y="3172137"/>
              <a:ext cx="80009" cy="663238"/>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Fiber Diameter</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4</a:t>
            </a:fld>
            <a:endParaRPr lang="en-US" dirty="0"/>
          </a:p>
        </p:txBody>
      </p:sp>
      <p:grpSp>
        <p:nvGrpSpPr>
          <p:cNvPr id="31" name="Group 30">
            <a:extLst>
              <a:ext uri="{FF2B5EF4-FFF2-40B4-BE49-F238E27FC236}">
                <a16:creationId xmlns:a16="http://schemas.microsoft.com/office/drawing/2014/main" id="{15D9A39D-E758-97DD-98D1-8701F5E1D4C3}"/>
              </a:ext>
            </a:extLst>
          </p:cNvPr>
          <p:cNvGrpSpPr/>
          <p:nvPr/>
        </p:nvGrpSpPr>
        <p:grpSpPr>
          <a:xfrm>
            <a:off x="8505826" y="1918460"/>
            <a:ext cx="3147692" cy="3021079"/>
            <a:chOff x="8515351" y="1807467"/>
            <a:chExt cx="3147692" cy="3021079"/>
          </a:xfrm>
        </p:grpSpPr>
        <p:sp>
          <p:nvSpPr>
            <p:cNvPr id="29" name="Flowchart: Connector 28">
              <a:extLst>
                <a:ext uri="{FF2B5EF4-FFF2-40B4-BE49-F238E27FC236}">
                  <a16:creationId xmlns:a16="http://schemas.microsoft.com/office/drawing/2014/main" id="{E90A2C1B-1126-820C-96DE-A068856472C9}"/>
                </a:ext>
              </a:extLst>
            </p:cNvPr>
            <p:cNvSpPr/>
            <p:nvPr/>
          </p:nvSpPr>
          <p:spPr>
            <a:xfrm rot="21039687">
              <a:off x="8648701" y="1807467"/>
              <a:ext cx="3014342" cy="3021079"/>
            </a:xfrm>
            <a:prstGeom prst="flowChartConnector">
              <a:avLst/>
            </a:prstGeom>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Flowchart: Connector 29">
              <a:extLst>
                <a:ext uri="{FF2B5EF4-FFF2-40B4-BE49-F238E27FC236}">
                  <a16:creationId xmlns:a16="http://schemas.microsoft.com/office/drawing/2014/main" id="{30BF65DA-DF9D-29DD-D595-7E2ED10E60FB}"/>
                </a:ext>
              </a:extLst>
            </p:cNvPr>
            <p:cNvSpPr/>
            <p:nvPr/>
          </p:nvSpPr>
          <p:spPr>
            <a:xfrm rot="21039687">
              <a:off x="8515351" y="1807467"/>
              <a:ext cx="3014342" cy="3021079"/>
            </a:xfrm>
            <a:prstGeom prst="flowChartConnector">
              <a:avLst/>
            </a:prstGeom>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2" name="Rectangle 31">
            <a:extLst>
              <a:ext uri="{FF2B5EF4-FFF2-40B4-BE49-F238E27FC236}">
                <a16:creationId xmlns:a16="http://schemas.microsoft.com/office/drawing/2014/main" id="{E47A6DFA-4E0C-90C1-514A-CB5AFB04A3D5}"/>
              </a:ext>
            </a:extLst>
          </p:cNvPr>
          <p:cNvSpPr/>
          <p:nvPr/>
        </p:nvSpPr>
        <p:spPr>
          <a:xfrm>
            <a:off x="4188515" y="4660261"/>
            <a:ext cx="2184688" cy="1378589"/>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Connector: Curved 33">
            <a:extLst>
              <a:ext uri="{FF2B5EF4-FFF2-40B4-BE49-F238E27FC236}">
                <a16:creationId xmlns:a16="http://schemas.microsoft.com/office/drawing/2014/main" id="{1AF3695F-3730-680E-C8B2-BAE260BAA7D6}"/>
              </a:ext>
            </a:extLst>
          </p:cNvPr>
          <p:cNvCxnSpPr>
            <a:cxnSpLocks/>
            <a:stCxn id="32" idx="0"/>
          </p:cNvCxnSpPr>
          <p:nvPr/>
        </p:nvCxnSpPr>
        <p:spPr>
          <a:xfrm rot="16200000" flipV="1">
            <a:off x="4156437" y="3535838"/>
            <a:ext cx="1156504" cy="1092341"/>
          </a:xfrm>
          <a:prstGeom prst="curvedConnector3">
            <a:avLst/>
          </a:prstGeom>
          <a:ln>
            <a:solidFill>
              <a:srgbClr val="BD898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1" name="Ink 40">
                <a:extLst>
                  <a:ext uri="{FF2B5EF4-FFF2-40B4-BE49-F238E27FC236}">
                    <a16:creationId xmlns:a16="http://schemas.microsoft.com/office/drawing/2014/main" id="{268758BD-D838-F0DB-D58B-06082379B4B8}"/>
                  </a:ext>
                </a:extLst>
              </p14:cNvPr>
              <p14:cNvContentPartPr/>
              <p14:nvPr/>
            </p14:nvContentPartPr>
            <p14:xfrm>
              <a:off x="5000475" y="3514500"/>
              <a:ext cx="360" cy="360"/>
            </p14:xfrm>
          </p:contentPart>
        </mc:Choice>
        <mc:Fallback xmlns="">
          <p:pic>
            <p:nvPicPr>
              <p:cNvPr id="41" name="Ink 40">
                <a:extLst>
                  <a:ext uri="{FF2B5EF4-FFF2-40B4-BE49-F238E27FC236}">
                    <a16:creationId xmlns:a16="http://schemas.microsoft.com/office/drawing/2014/main" id="{268758BD-D838-F0DB-D58B-06082379B4B8}"/>
                  </a:ext>
                </a:extLst>
              </p:cNvPr>
              <p:cNvPicPr/>
              <p:nvPr/>
            </p:nvPicPr>
            <p:blipFill>
              <a:blip r:embed="rId3"/>
              <a:stretch>
                <a:fillRect/>
              </a:stretch>
            </p:blipFill>
            <p:spPr>
              <a:xfrm>
                <a:off x="4991835" y="3505500"/>
                <a:ext cx="18000" cy="18000"/>
              </a:xfrm>
              <a:prstGeom prst="rect">
                <a:avLst/>
              </a:prstGeom>
            </p:spPr>
          </p:pic>
        </mc:Fallback>
      </mc:AlternateContent>
      <p:sp>
        <p:nvSpPr>
          <p:cNvPr id="54" name="Flowchart: Connector 53">
            <a:extLst>
              <a:ext uri="{FF2B5EF4-FFF2-40B4-BE49-F238E27FC236}">
                <a16:creationId xmlns:a16="http://schemas.microsoft.com/office/drawing/2014/main" id="{AA939A3A-1B51-7F41-FAF1-5BFD56EFDC02}"/>
              </a:ext>
            </a:extLst>
          </p:cNvPr>
          <p:cNvSpPr/>
          <p:nvPr/>
        </p:nvSpPr>
        <p:spPr>
          <a:xfrm>
            <a:off x="9705851" y="2609139"/>
            <a:ext cx="615674" cy="1629486"/>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Oval 55">
            <a:extLst>
              <a:ext uri="{FF2B5EF4-FFF2-40B4-BE49-F238E27FC236}">
                <a16:creationId xmlns:a16="http://schemas.microsoft.com/office/drawing/2014/main" id="{1765D348-6C01-30A1-EDD1-575C6DD66203}"/>
              </a:ext>
            </a:extLst>
          </p:cNvPr>
          <p:cNvSpPr/>
          <p:nvPr/>
        </p:nvSpPr>
        <p:spPr>
          <a:xfrm>
            <a:off x="9456648" y="2433540"/>
            <a:ext cx="1083626" cy="1980684"/>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73205EEC-D4E7-8E41-8857-1D08D4CF11B9}"/>
              </a:ext>
            </a:extLst>
          </p:cNvPr>
          <p:cNvSpPr/>
          <p:nvPr/>
        </p:nvSpPr>
        <p:spPr>
          <a:xfrm>
            <a:off x="9466583" y="2648189"/>
            <a:ext cx="841092" cy="1579173"/>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Oval 58">
            <a:extLst>
              <a:ext uri="{FF2B5EF4-FFF2-40B4-BE49-F238E27FC236}">
                <a16:creationId xmlns:a16="http://schemas.microsoft.com/office/drawing/2014/main" id="{241E21A4-3FBA-E416-FC47-457E03B20BBE}"/>
              </a:ext>
            </a:extLst>
          </p:cNvPr>
          <p:cNvSpPr/>
          <p:nvPr/>
        </p:nvSpPr>
        <p:spPr>
          <a:xfrm>
            <a:off x="9507242" y="2729516"/>
            <a:ext cx="612479" cy="1416517"/>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a:extLst>
              <a:ext uri="{FF2B5EF4-FFF2-40B4-BE49-F238E27FC236}">
                <a16:creationId xmlns:a16="http://schemas.microsoft.com/office/drawing/2014/main" id="{38265DCA-0BA3-23B7-6F71-C11DFB7CCA0E}"/>
              </a:ext>
            </a:extLst>
          </p:cNvPr>
          <p:cNvSpPr/>
          <p:nvPr/>
        </p:nvSpPr>
        <p:spPr>
          <a:xfrm>
            <a:off x="9500444" y="2989197"/>
            <a:ext cx="374150" cy="959331"/>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a:extLst>
              <a:ext uri="{FF2B5EF4-FFF2-40B4-BE49-F238E27FC236}">
                <a16:creationId xmlns:a16="http://schemas.microsoft.com/office/drawing/2014/main" id="{E9C5B472-A3D1-39AD-9437-F3E8CDBCC3DB}"/>
              </a:ext>
            </a:extLst>
          </p:cNvPr>
          <p:cNvSpPr/>
          <p:nvPr/>
        </p:nvSpPr>
        <p:spPr>
          <a:xfrm>
            <a:off x="9452733" y="3138562"/>
            <a:ext cx="288511" cy="660602"/>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2" name="Straight Connector 51">
            <a:extLst>
              <a:ext uri="{FF2B5EF4-FFF2-40B4-BE49-F238E27FC236}">
                <a16:creationId xmlns:a16="http://schemas.microsoft.com/office/drawing/2014/main" id="{85969768-5F29-8883-C609-C09694C3F77D}"/>
              </a:ext>
            </a:extLst>
          </p:cNvPr>
          <p:cNvCxnSpPr>
            <a:cxnSpLocks/>
            <a:stCxn id="24" idx="3"/>
            <a:endCxn id="61" idx="2"/>
          </p:cNvCxnSpPr>
          <p:nvPr/>
        </p:nvCxnSpPr>
        <p:spPr>
          <a:xfrm flipV="1">
            <a:off x="4417201" y="3468863"/>
            <a:ext cx="5035532" cy="51326"/>
          </a:xfrm>
          <a:prstGeom prst="line">
            <a:avLst/>
          </a:prstGeom>
          <a:ln w="19050">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sp>
        <p:nvSpPr>
          <p:cNvPr id="20" name="Rectangle 19">
            <a:extLst>
              <a:ext uri="{FF2B5EF4-FFF2-40B4-BE49-F238E27FC236}">
                <a16:creationId xmlns:a16="http://schemas.microsoft.com/office/drawing/2014/main" id="{2C3CE323-2B17-FB3F-09E3-BDA85D6540C5}"/>
              </a:ext>
            </a:extLst>
          </p:cNvPr>
          <p:cNvSpPr/>
          <p:nvPr/>
        </p:nvSpPr>
        <p:spPr>
          <a:xfrm rot="16200000">
            <a:off x="1684543" y="2699863"/>
            <a:ext cx="699675" cy="153799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F9282A66-8ED5-83D3-DC23-F9D9073511CC}"/>
              </a:ext>
            </a:extLst>
          </p:cNvPr>
          <p:cNvSpPr/>
          <p:nvPr/>
        </p:nvSpPr>
        <p:spPr>
          <a:xfrm rot="16200000">
            <a:off x="2668552" y="3413526"/>
            <a:ext cx="450118" cy="180463"/>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4" name="Diagonal Stripe 23">
            <a:extLst>
              <a:ext uri="{FF2B5EF4-FFF2-40B4-BE49-F238E27FC236}">
                <a16:creationId xmlns:a16="http://schemas.microsoft.com/office/drawing/2014/main" id="{909EAE10-C91F-958C-A380-476CCD0C360C}"/>
              </a:ext>
            </a:extLst>
          </p:cNvPr>
          <p:cNvSpPr/>
          <p:nvPr/>
        </p:nvSpPr>
        <p:spPr>
          <a:xfrm rot="2054667">
            <a:off x="3107911" y="3121494"/>
            <a:ext cx="1197348" cy="811079"/>
          </a:xfrm>
          <a:prstGeom prst="diagStripe">
            <a:avLst>
              <a:gd name="adj" fmla="val 97478"/>
            </a:avLst>
          </a:prstGeom>
          <a:solidFill>
            <a:schemeClr val="bg1">
              <a:lumMod val="85000"/>
              <a:alpha val="50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tx1"/>
              </a:solidFill>
            </a:endParaRPr>
          </a:p>
        </p:txBody>
      </p:sp>
      <p:sp>
        <p:nvSpPr>
          <p:cNvPr id="9" name="Rectangle 8">
            <a:extLst>
              <a:ext uri="{FF2B5EF4-FFF2-40B4-BE49-F238E27FC236}">
                <a16:creationId xmlns:a16="http://schemas.microsoft.com/office/drawing/2014/main" id="{385E4B3B-A988-C6B1-40D3-22BC6A9686EF}"/>
              </a:ext>
            </a:extLst>
          </p:cNvPr>
          <p:cNvSpPr/>
          <p:nvPr/>
        </p:nvSpPr>
        <p:spPr>
          <a:xfrm>
            <a:off x="4825461" y="5077083"/>
            <a:ext cx="910798" cy="544945"/>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en-IN"/>
          </a:p>
        </p:txBody>
      </p:sp>
      <p:cxnSp>
        <p:nvCxnSpPr>
          <p:cNvPr id="11" name="Straight Connector 10">
            <a:extLst>
              <a:ext uri="{FF2B5EF4-FFF2-40B4-BE49-F238E27FC236}">
                <a16:creationId xmlns:a16="http://schemas.microsoft.com/office/drawing/2014/main" id="{EDD07541-1EAC-8CE3-F888-DBC2D3111063}"/>
              </a:ext>
            </a:extLst>
          </p:cNvPr>
          <p:cNvCxnSpPr>
            <a:cxnSpLocks/>
            <a:stCxn id="9" idx="2"/>
          </p:cNvCxnSpPr>
          <p:nvPr/>
        </p:nvCxnSpPr>
        <p:spPr>
          <a:xfrm flipV="1">
            <a:off x="5280860" y="5305197"/>
            <a:ext cx="288667" cy="316831"/>
          </a:xfrm>
          <a:prstGeom prst="line">
            <a:avLst/>
          </a:prstGeom>
        </p:spPr>
        <p:style>
          <a:lnRef idx="2">
            <a:schemeClr val="dk1"/>
          </a:lnRef>
          <a:fillRef idx="0">
            <a:schemeClr val="dk1"/>
          </a:fillRef>
          <a:effectRef idx="1">
            <a:schemeClr val="dk1"/>
          </a:effectRef>
          <a:fontRef idx="minor">
            <a:schemeClr val="tx1"/>
          </a:fontRef>
        </p:style>
      </p:cxnSp>
      <p:sp>
        <p:nvSpPr>
          <p:cNvPr id="15" name="Title 1">
            <a:extLst>
              <a:ext uri="{FF2B5EF4-FFF2-40B4-BE49-F238E27FC236}">
                <a16:creationId xmlns:a16="http://schemas.microsoft.com/office/drawing/2014/main" id="{5BE4F01B-9D35-78EC-0BD4-2B3F1513073C}"/>
              </a:ext>
            </a:extLst>
          </p:cNvPr>
          <p:cNvSpPr>
            <a:spLocks noGrp="1"/>
          </p:cNvSpPr>
          <p:nvPr>
            <p:ph type="title"/>
          </p:nvPr>
        </p:nvSpPr>
        <p:spPr>
          <a:xfrm>
            <a:off x="313345" y="638457"/>
            <a:ext cx="10474728" cy="1164882"/>
          </a:xfrm>
        </p:spPr>
        <p:txBody>
          <a:bodyPr/>
          <a:lstStyle/>
          <a:p>
            <a:r>
              <a:rPr lang="en-US" dirty="0"/>
              <a:t>Animation of Electrospinning</a:t>
            </a:r>
          </a:p>
        </p:txBody>
      </p:sp>
      <p:grpSp>
        <p:nvGrpSpPr>
          <p:cNvPr id="28" name="Group 27">
            <a:extLst>
              <a:ext uri="{FF2B5EF4-FFF2-40B4-BE49-F238E27FC236}">
                <a16:creationId xmlns:a16="http://schemas.microsoft.com/office/drawing/2014/main" id="{E082E996-5A55-17B9-A6F6-1A11D6CFF5A1}"/>
              </a:ext>
            </a:extLst>
          </p:cNvPr>
          <p:cNvGrpSpPr/>
          <p:nvPr/>
        </p:nvGrpSpPr>
        <p:grpSpPr>
          <a:xfrm>
            <a:off x="1459346" y="3123318"/>
            <a:ext cx="1528413" cy="699675"/>
            <a:chOff x="1459346" y="3123318"/>
            <a:chExt cx="1528413" cy="699675"/>
          </a:xfrm>
          <a:solidFill>
            <a:schemeClr val="accent3">
              <a:lumMod val="50000"/>
            </a:schemeClr>
          </a:solidFill>
        </p:grpSpPr>
        <p:sp>
          <p:nvSpPr>
            <p:cNvPr id="23" name="Rectangle 22">
              <a:extLst>
                <a:ext uri="{FF2B5EF4-FFF2-40B4-BE49-F238E27FC236}">
                  <a16:creationId xmlns:a16="http://schemas.microsoft.com/office/drawing/2014/main" id="{41488DBD-877E-4DCE-13E5-BDF8F1C94D90}"/>
                </a:ext>
              </a:extLst>
            </p:cNvPr>
            <p:cNvSpPr/>
            <p:nvPr/>
          </p:nvSpPr>
          <p:spPr>
            <a:xfrm rot="5400000">
              <a:off x="1783483" y="2799181"/>
              <a:ext cx="699675" cy="1347950"/>
            </a:xfrm>
            <a:prstGeom prst="rect">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4E72FDE3-6A53-39EA-DD41-98C5674A3F5B}"/>
                </a:ext>
              </a:extLst>
            </p:cNvPr>
            <p:cNvSpPr/>
            <p:nvPr/>
          </p:nvSpPr>
          <p:spPr>
            <a:xfrm rot="16200000">
              <a:off x="2672469" y="3404294"/>
              <a:ext cx="450118" cy="180463"/>
            </a:xfrm>
            <a:prstGeom prst="rect">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04902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3.125E-6 1.48148E-6 L 0.08919 -0.00023 " pathEditMode="relative" rAng="0" ptsTypes="AA">
                                      <p:cBhvr>
                                        <p:cTn id="6" dur="8500" fill="hold"/>
                                        <p:tgtEl>
                                          <p:spTgt spid="67"/>
                                        </p:tgtEl>
                                        <p:attrNameLst>
                                          <p:attrName>ppt_x</p:attrName>
                                          <p:attrName>ppt_y</p:attrName>
                                        </p:attrNameLst>
                                      </p:cBhvr>
                                      <p:rCtr x="4453" y="-23"/>
                                    </p:animMotion>
                                  </p:childTnLst>
                                </p:cTn>
                              </p:par>
                              <p:par>
                                <p:cTn id="7" presetID="63" presetClass="path" presetSubtype="0" accel="50000" decel="50000" fill="hold" nodeType="withEffect">
                                  <p:stCondLst>
                                    <p:cond delay="0"/>
                                  </p:stCondLst>
                                  <p:childTnLst>
                                    <p:animMotion origin="layout" path="M -0.25 -7.40741E-7 L 1.11022E-16 -7.40741E-7 " pathEditMode="relative" rAng="0" ptsTypes="AA">
                                      <p:cBhvr>
                                        <p:cTn id="8" dur="2000" fill="hold"/>
                                        <p:tgtEl>
                                          <p:spTgt spid="52"/>
                                        </p:tgtEl>
                                        <p:attrNameLst>
                                          <p:attrName>ppt_x</p:attrName>
                                          <p:attrName>ppt_y</p:attrName>
                                        </p:attrNameLst>
                                      </p:cBhvr>
                                      <p:rCtr x="12500" y="0"/>
                                    </p:animMotion>
                                  </p:childTnLst>
                                </p:cTn>
                              </p:par>
                              <p:par>
                                <p:cTn id="9" presetID="21" presetClass="entr" presetSubtype="1" fill="hold" grpId="0" nodeType="withEffect">
                                  <p:stCondLst>
                                    <p:cond delay="2000"/>
                                  </p:stCondLst>
                                  <p:childTnLst>
                                    <p:set>
                                      <p:cBhvr>
                                        <p:cTn id="10" dur="1" fill="hold">
                                          <p:stCondLst>
                                            <p:cond delay="0"/>
                                          </p:stCondLst>
                                        </p:cTn>
                                        <p:tgtEl>
                                          <p:spTgt spid="61"/>
                                        </p:tgtEl>
                                        <p:attrNameLst>
                                          <p:attrName>style.visibility</p:attrName>
                                        </p:attrNameLst>
                                      </p:cBhvr>
                                      <p:to>
                                        <p:strVal val="visible"/>
                                      </p:to>
                                    </p:set>
                                    <p:animEffect transition="in" filter="wheel(1)">
                                      <p:cBhvr>
                                        <p:cTn id="11" dur="1000"/>
                                        <p:tgtEl>
                                          <p:spTgt spid="61"/>
                                        </p:tgtEl>
                                      </p:cBhvr>
                                    </p:animEffect>
                                  </p:childTnLst>
                                </p:cTn>
                              </p:par>
                              <p:par>
                                <p:cTn id="12" presetID="21" presetClass="entr" presetSubtype="1" fill="hold" grpId="0" nodeType="withEffect">
                                  <p:stCondLst>
                                    <p:cond delay="3000"/>
                                  </p:stCondLst>
                                  <p:childTnLst>
                                    <p:set>
                                      <p:cBhvr>
                                        <p:cTn id="13" dur="1" fill="hold">
                                          <p:stCondLst>
                                            <p:cond delay="0"/>
                                          </p:stCondLst>
                                        </p:cTn>
                                        <p:tgtEl>
                                          <p:spTgt spid="60"/>
                                        </p:tgtEl>
                                        <p:attrNameLst>
                                          <p:attrName>style.visibility</p:attrName>
                                        </p:attrNameLst>
                                      </p:cBhvr>
                                      <p:to>
                                        <p:strVal val="visible"/>
                                      </p:to>
                                    </p:set>
                                    <p:animEffect transition="in" filter="wheel(1)">
                                      <p:cBhvr>
                                        <p:cTn id="14" dur="1000"/>
                                        <p:tgtEl>
                                          <p:spTgt spid="60"/>
                                        </p:tgtEl>
                                      </p:cBhvr>
                                    </p:animEffect>
                                  </p:childTnLst>
                                </p:cTn>
                              </p:par>
                              <p:par>
                                <p:cTn id="15" presetID="21" presetClass="entr" presetSubtype="1" fill="hold" grpId="0" nodeType="withEffect">
                                  <p:stCondLst>
                                    <p:cond delay="4000"/>
                                  </p:stCondLst>
                                  <p:childTnLst>
                                    <p:set>
                                      <p:cBhvr>
                                        <p:cTn id="16" dur="1" fill="hold">
                                          <p:stCondLst>
                                            <p:cond delay="0"/>
                                          </p:stCondLst>
                                        </p:cTn>
                                        <p:tgtEl>
                                          <p:spTgt spid="59"/>
                                        </p:tgtEl>
                                        <p:attrNameLst>
                                          <p:attrName>style.visibility</p:attrName>
                                        </p:attrNameLst>
                                      </p:cBhvr>
                                      <p:to>
                                        <p:strVal val="visible"/>
                                      </p:to>
                                    </p:set>
                                    <p:animEffect transition="in" filter="wheel(1)">
                                      <p:cBhvr>
                                        <p:cTn id="17" dur="1000"/>
                                        <p:tgtEl>
                                          <p:spTgt spid="59"/>
                                        </p:tgtEl>
                                      </p:cBhvr>
                                    </p:animEffect>
                                  </p:childTnLst>
                                </p:cTn>
                              </p:par>
                              <p:par>
                                <p:cTn id="18" presetID="21" presetClass="entr" presetSubtype="1" fill="hold" grpId="0" nodeType="withEffect">
                                  <p:stCondLst>
                                    <p:cond delay="5000"/>
                                  </p:stCondLst>
                                  <p:childTnLst>
                                    <p:set>
                                      <p:cBhvr>
                                        <p:cTn id="19" dur="1" fill="hold">
                                          <p:stCondLst>
                                            <p:cond delay="0"/>
                                          </p:stCondLst>
                                        </p:cTn>
                                        <p:tgtEl>
                                          <p:spTgt spid="58"/>
                                        </p:tgtEl>
                                        <p:attrNameLst>
                                          <p:attrName>style.visibility</p:attrName>
                                        </p:attrNameLst>
                                      </p:cBhvr>
                                      <p:to>
                                        <p:strVal val="visible"/>
                                      </p:to>
                                    </p:set>
                                    <p:animEffect transition="in" filter="wheel(1)">
                                      <p:cBhvr>
                                        <p:cTn id="20" dur="1000"/>
                                        <p:tgtEl>
                                          <p:spTgt spid="58"/>
                                        </p:tgtEl>
                                      </p:cBhvr>
                                    </p:animEffect>
                                  </p:childTnLst>
                                </p:cTn>
                              </p:par>
                              <p:par>
                                <p:cTn id="21" presetID="21" presetClass="entr" presetSubtype="1" fill="hold" grpId="0" nodeType="withEffect">
                                  <p:stCondLst>
                                    <p:cond delay="6000"/>
                                  </p:stCondLst>
                                  <p:childTnLst>
                                    <p:set>
                                      <p:cBhvr>
                                        <p:cTn id="22" dur="1" fill="hold">
                                          <p:stCondLst>
                                            <p:cond delay="0"/>
                                          </p:stCondLst>
                                        </p:cTn>
                                        <p:tgtEl>
                                          <p:spTgt spid="56"/>
                                        </p:tgtEl>
                                        <p:attrNameLst>
                                          <p:attrName>style.visibility</p:attrName>
                                        </p:attrNameLst>
                                      </p:cBhvr>
                                      <p:to>
                                        <p:strVal val="visible"/>
                                      </p:to>
                                    </p:set>
                                    <p:animEffect transition="in" filter="wheel(1)">
                                      <p:cBhvr>
                                        <p:cTn id="23" dur="1000"/>
                                        <p:tgtEl>
                                          <p:spTgt spid="56"/>
                                        </p:tgtEl>
                                      </p:cBhvr>
                                    </p:animEffect>
                                  </p:childTnLst>
                                </p:cTn>
                              </p:par>
                              <p:par>
                                <p:cTn id="24" presetID="32" presetClass="emph" presetSubtype="0" fill="hold" nodeType="withEffect">
                                  <p:stCondLst>
                                    <p:cond delay="10000"/>
                                  </p:stCondLst>
                                  <p:childTnLst>
                                    <p:animRot by="120000">
                                      <p:cBhvr>
                                        <p:cTn id="25" dur="100" fill="hold">
                                          <p:stCondLst>
                                            <p:cond delay="0"/>
                                          </p:stCondLst>
                                        </p:cTn>
                                        <p:tgtEl>
                                          <p:spTgt spid="11"/>
                                        </p:tgtEl>
                                        <p:attrNameLst>
                                          <p:attrName>r</p:attrName>
                                        </p:attrNameLst>
                                      </p:cBhvr>
                                    </p:animRot>
                                    <p:animRot by="-240000">
                                      <p:cBhvr>
                                        <p:cTn id="26" dur="200" fill="hold">
                                          <p:stCondLst>
                                            <p:cond delay="200"/>
                                          </p:stCondLst>
                                        </p:cTn>
                                        <p:tgtEl>
                                          <p:spTgt spid="11"/>
                                        </p:tgtEl>
                                        <p:attrNameLst>
                                          <p:attrName>r</p:attrName>
                                        </p:attrNameLst>
                                      </p:cBhvr>
                                    </p:animRot>
                                    <p:animRot by="240000">
                                      <p:cBhvr>
                                        <p:cTn id="27" dur="200" fill="hold">
                                          <p:stCondLst>
                                            <p:cond delay="400"/>
                                          </p:stCondLst>
                                        </p:cTn>
                                        <p:tgtEl>
                                          <p:spTgt spid="11"/>
                                        </p:tgtEl>
                                        <p:attrNameLst>
                                          <p:attrName>r</p:attrName>
                                        </p:attrNameLst>
                                      </p:cBhvr>
                                    </p:animRot>
                                    <p:animRot by="-240000">
                                      <p:cBhvr>
                                        <p:cTn id="28" dur="200" fill="hold">
                                          <p:stCondLst>
                                            <p:cond delay="600"/>
                                          </p:stCondLst>
                                        </p:cTn>
                                        <p:tgtEl>
                                          <p:spTgt spid="11"/>
                                        </p:tgtEl>
                                        <p:attrNameLst>
                                          <p:attrName>r</p:attrName>
                                        </p:attrNameLst>
                                      </p:cBhvr>
                                    </p:animRot>
                                    <p:animRot by="120000">
                                      <p:cBhvr>
                                        <p:cTn id="29" dur="200" fill="hold">
                                          <p:stCondLst>
                                            <p:cond delay="800"/>
                                          </p:stCondLst>
                                        </p:cTn>
                                        <p:tgtEl>
                                          <p:spTgt spid="11"/>
                                        </p:tgtEl>
                                        <p:attrNameLst>
                                          <p:attrName>r</p:attrName>
                                        </p:attrNameLst>
                                      </p:cBhvr>
                                    </p:animRo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2000"/>
                                        <p:tgtEl>
                                          <p:spTgt spid="52"/>
                                        </p:tgtEl>
                                      </p:cBhvr>
                                    </p:animEffect>
                                  </p:childTnLst>
                                </p:cTn>
                              </p:par>
                              <p:par>
                                <p:cTn id="33" presetID="22" presetClass="exit" presetSubtype="8" fill="hold" nodeType="withEffect">
                                  <p:stCondLst>
                                    <p:cond delay="500"/>
                                  </p:stCondLst>
                                  <p:childTnLst>
                                    <p:animEffect transition="out" filter="wipe(left)">
                                      <p:cBhvr>
                                        <p:cTn id="34" dur="8500"/>
                                        <p:tgtEl>
                                          <p:spTgt spid="28"/>
                                        </p:tgtEl>
                                      </p:cBhvr>
                                    </p:animEffect>
                                    <p:set>
                                      <p:cBhvr>
                                        <p:cTn id="35" dur="1" fill="hold">
                                          <p:stCondLst>
                                            <p:cond delay="8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animBg="1"/>
      <p:bldP spid="59" grpId="0" animBg="1"/>
      <p:bldP spid="60" grpId="0" animBg="1"/>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5" name="Ink 14">
                <a:extLst>
                  <a:ext uri="{FF2B5EF4-FFF2-40B4-BE49-F238E27FC236}">
                    <a16:creationId xmlns:a16="http://schemas.microsoft.com/office/drawing/2014/main" id="{43C251CB-6F8C-0C51-BF80-7F64F4829E88}"/>
                  </a:ext>
                </a:extLst>
              </p14:cNvPr>
              <p14:cNvContentPartPr/>
              <p14:nvPr/>
            </p14:nvContentPartPr>
            <p14:xfrm>
              <a:off x="-852480" y="0"/>
              <a:ext cx="14098320" cy="6425496"/>
            </p14:xfrm>
          </p:contentPart>
        </mc:Choice>
        <mc:Fallback xmlns="">
          <p:pic>
            <p:nvPicPr>
              <p:cNvPr id="15" name="Ink 14">
                <a:extLst>
                  <a:ext uri="{FF2B5EF4-FFF2-40B4-BE49-F238E27FC236}">
                    <a16:creationId xmlns:a16="http://schemas.microsoft.com/office/drawing/2014/main" id="{43C251CB-6F8C-0C51-BF80-7F64F4829E88}"/>
                  </a:ext>
                </a:extLst>
              </p:cNvPr>
              <p:cNvPicPr/>
              <p:nvPr/>
            </p:nvPicPr>
            <p:blipFill>
              <a:blip r:embed="rId3"/>
              <a:stretch>
                <a:fillRect/>
              </a:stretch>
            </p:blipFill>
            <p:spPr>
              <a:xfrm>
                <a:off x="-861480" y="-8640"/>
                <a:ext cx="14115960" cy="6443136"/>
              </a:xfrm>
              <a:prstGeom prst="rect">
                <a:avLst/>
              </a:prstGeom>
            </p:spPr>
          </p:pic>
        </mc:Fallback>
      </mc:AlternateContent>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Fiber Diameter</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324082" y="2275216"/>
            <a:ext cx="9538175" cy="2307568"/>
          </a:xfrm>
        </p:spPr>
        <p:txBody>
          <a:bodyPr/>
          <a:lstStyle/>
          <a:p>
            <a:r>
              <a:rPr lang="en-US" dirty="0"/>
              <a:t>The objective of fiber diameter prediction using machine learning is to develop a model that can accurately predict the diameter of </a:t>
            </a:r>
            <a:r>
              <a:rPr lang="en-US" dirty="0" err="1"/>
              <a:t>electrospun</a:t>
            </a:r>
            <a:r>
              <a:rPr lang="en-US" dirty="0"/>
              <a:t> fibers based on various input parameters. </a:t>
            </a:r>
          </a:p>
          <a:p>
            <a:r>
              <a:rPr lang="en-US" dirty="0"/>
              <a:t>These parameters may include solution concentration, solvent type, spinning distance, voltage, and feed rate. By accurately predicting fiber diameter, this model can aid in optimizing the electrospinning process, allowing for the production of fibers with the desired diameter and properties.</a:t>
            </a:r>
          </a:p>
          <a:p>
            <a:r>
              <a:rPr lang="en-US" dirty="0"/>
              <a:t> It can also help researchers and manufacturers in the field of nanofiber production to design more efficient and effective electrospinning processes, leading to improved product quality, yield, and cost-effectiveness.</a:t>
            </a:r>
          </a:p>
        </p:txBody>
      </p:sp>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a:xfrm>
            <a:off x="835368" y="423701"/>
            <a:ext cx="10515601" cy="1325563"/>
          </a:xfrm>
        </p:spPr>
        <p:txBody>
          <a:bodyPr/>
          <a:lstStyle/>
          <a:p>
            <a:r>
              <a:rPr lang="en-US" dirty="0"/>
              <a:t>Objective</a:t>
            </a:r>
          </a:p>
        </p:txBody>
      </p:sp>
      <p:sp>
        <p:nvSpPr>
          <p:cNvPr id="16" name="Circle: Hollow 15">
            <a:extLst>
              <a:ext uri="{FF2B5EF4-FFF2-40B4-BE49-F238E27FC236}">
                <a16:creationId xmlns:a16="http://schemas.microsoft.com/office/drawing/2014/main" id="{15B07B3B-BD30-28FA-ACE9-84ABF6956B2B}"/>
              </a:ext>
            </a:extLst>
          </p:cNvPr>
          <p:cNvSpPr/>
          <p:nvPr/>
        </p:nvSpPr>
        <p:spPr>
          <a:xfrm>
            <a:off x="11242180" y="74355"/>
            <a:ext cx="217577" cy="225264"/>
          </a:xfrm>
          <a:prstGeom prst="donut">
            <a:avLst>
              <a:gd name="adj" fmla="val 91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Circle: Hollow 16">
            <a:extLst>
              <a:ext uri="{FF2B5EF4-FFF2-40B4-BE49-F238E27FC236}">
                <a16:creationId xmlns:a16="http://schemas.microsoft.com/office/drawing/2014/main" id="{5CDDE5C0-F0E7-CF91-9976-9A93C6210848}"/>
              </a:ext>
            </a:extLst>
          </p:cNvPr>
          <p:cNvSpPr/>
          <p:nvPr/>
        </p:nvSpPr>
        <p:spPr>
          <a:xfrm>
            <a:off x="1324082" y="5500718"/>
            <a:ext cx="217577" cy="225264"/>
          </a:xfrm>
          <a:prstGeom prst="donut">
            <a:avLst>
              <a:gd name="adj" fmla="val 91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313727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2" name="Ink 11">
                <a:extLst>
                  <a:ext uri="{FF2B5EF4-FFF2-40B4-BE49-F238E27FC236}">
                    <a16:creationId xmlns:a16="http://schemas.microsoft.com/office/drawing/2014/main" id="{EE003A5D-618A-F97D-D41A-41B4C8DD31D4}"/>
                  </a:ext>
                </a:extLst>
              </p14:cNvPr>
              <p14:cNvContentPartPr/>
              <p14:nvPr/>
            </p14:nvContentPartPr>
            <p14:xfrm>
              <a:off x="122705" y="0"/>
              <a:ext cx="15120720" cy="6326908"/>
            </p14:xfrm>
          </p:contentPart>
        </mc:Choice>
        <mc:Fallback xmlns="">
          <p:pic>
            <p:nvPicPr>
              <p:cNvPr id="12" name="Ink 11">
                <a:extLst>
                  <a:ext uri="{FF2B5EF4-FFF2-40B4-BE49-F238E27FC236}">
                    <a16:creationId xmlns:a16="http://schemas.microsoft.com/office/drawing/2014/main" id="{EE003A5D-618A-F97D-D41A-41B4C8DD31D4}"/>
                  </a:ext>
                </a:extLst>
              </p:cNvPr>
              <p:cNvPicPr/>
              <p:nvPr/>
            </p:nvPicPr>
            <p:blipFill>
              <a:blip r:embed="rId3"/>
              <a:stretch>
                <a:fillRect/>
              </a:stretch>
            </p:blipFill>
            <p:spPr>
              <a:xfrm>
                <a:off x="114065" y="-9000"/>
                <a:ext cx="15138360" cy="6344548"/>
              </a:xfrm>
              <a:prstGeom prst="rect">
                <a:avLst/>
              </a:prstGeom>
            </p:spPr>
          </p:pic>
        </mc:Fallback>
      </mc:AlternateContent>
      <p:sp>
        <p:nvSpPr>
          <p:cNvPr id="3" name="Content Placeholder 4">
            <a:extLst>
              <a:ext uri="{FF2B5EF4-FFF2-40B4-BE49-F238E27FC236}">
                <a16:creationId xmlns:a16="http://schemas.microsoft.com/office/drawing/2014/main" id="{7DA092EE-206A-89E9-6677-6CE92ED584C9}"/>
              </a:ext>
            </a:extLst>
          </p:cNvPr>
          <p:cNvSpPr txBox="1">
            <a:spLocks/>
          </p:cNvSpPr>
          <p:nvPr/>
        </p:nvSpPr>
        <p:spPr>
          <a:xfrm>
            <a:off x="610695" y="1659720"/>
            <a:ext cx="10964950" cy="4145035"/>
          </a:xfrm>
          <a:prstGeom prst="rect">
            <a:avLst/>
          </a:prstGeom>
        </p:spPr>
        <p:txBody>
          <a:bodyPr vert="horz" lIns="91440" tIns="45720" rIns="91440" bIns="45720" rtlCol="0">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a:xfrm>
            <a:off x="71718" y="365125"/>
            <a:ext cx="12120282" cy="1325563"/>
          </a:xfrm>
        </p:spPr>
        <p:txBody>
          <a:bodyPr/>
          <a:lstStyle/>
          <a:p>
            <a:r>
              <a:rPr lang="en-US" dirty="0"/>
              <a:t>Fiber Experimental Attributes</a:t>
            </a:r>
            <a:br>
              <a:rPr lang="en-US" dirty="0"/>
            </a:br>
            <a:r>
              <a:rPr lang="en-US" dirty="0"/>
              <a:t>Dataset (FEAD)</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241283" y="2123220"/>
            <a:ext cx="9538175" cy="2307568"/>
          </a:xfrm>
        </p:spPr>
        <p:txBody>
          <a:bodyPr/>
          <a:lstStyle/>
          <a:p>
            <a:r>
              <a:rPr lang="en-US" dirty="0"/>
              <a:t>The dataset used for fiber diameter prediction using machine learning typically includes samples of </a:t>
            </a:r>
            <a:r>
              <a:rPr lang="en-US" dirty="0" err="1"/>
              <a:t>electrospun</a:t>
            </a:r>
            <a:r>
              <a:rPr lang="en-US" dirty="0"/>
              <a:t> fibers along with the corresponding input parameters such as solution concentration, solvent type, spinning distance, voltage, and feed rate. The dataset may also include other parameters such as relative humidity and temperature. </a:t>
            </a:r>
          </a:p>
          <a:p>
            <a:r>
              <a:rPr lang="en-US" dirty="0"/>
              <a:t>The diameter of the fibers is the target variable that needs to be predicted. The dataset may consist of both numerical and categorical variables. The dataset may also have missing values or outliers, which must be handled appropriately during data preprocessing. </a:t>
            </a:r>
          </a:p>
          <a:p>
            <a:r>
              <a:rPr lang="en-US" dirty="0"/>
              <a:t>The size of the dataset may vary, but a larger dataset is generally preferred to improve the accuracy of the machine learning model. Additionally, the dataset should be representative of the range of input parameters used in actual electrospinning processes to ensure that the model's predictions are accurate and reliable.</a:t>
            </a:r>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Fiber Diameter</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
        <p:nvSpPr>
          <p:cNvPr id="13" name="Circle: Hollow 12">
            <a:extLst>
              <a:ext uri="{FF2B5EF4-FFF2-40B4-BE49-F238E27FC236}">
                <a16:creationId xmlns:a16="http://schemas.microsoft.com/office/drawing/2014/main" id="{2F68B373-B806-FBAC-09E6-C830156587F2}"/>
              </a:ext>
            </a:extLst>
          </p:cNvPr>
          <p:cNvSpPr/>
          <p:nvPr/>
        </p:nvSpPr>
        <p:spPr>
          <a:xfrm>
            <a:off x="8923394" y="5574322"/>
            <a:ext cx="217577" cy="225264"/>
          </a:xfrm>
          <a:prstGeom prst="donut">
            <a:avLst>
              <a:gd name="adj" fmla="val 91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Circle: Hollow 13">
            <a:extLst>
              <a:ext uri="{FF2B5EF4-FFF2-40B4-BE49-F238E27FC236}">
                <a16:creationId xmlns:a16="http://schemas.microsoft.com/office/drawing/2014/main" id="{5C323FB2-4370-9E25-2E06-5655E4046768}"/>
              </a:ext>
            </a:extLst>
          </p:cNvPr>
          <p:cNvSpPr/>
          <p:nvPr/>
        </p:nvSpPr>
        <p:spPr>
          <a:xfrm>
            <a:off x="2894264" y="1341899"/>
            <a:ext cx="217577" cy="225264"/>
          </a:xfrm>
          <a:prstGeom prst="donut">
            <a:avLst>
              <a:gd name="adj" fmla="val 9191"/>
            </a:avLst>
          </a:pr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991187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Methodology</a:t>
            </a:r>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Fiber Diameter </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
        <p:nvSpPr>
          <p:cNvPr id="14" name="Flowchart: Connector 13">
            <a:extLst>
              <a:ext uri="{FF2B5EF4-FFF2-40B4-BE49-F238E27FC236}">
                <a16:creationId xmlns:a16="http://schemas.microsoft.com/office/drawing/2014/main" id="{7FA4FB03-D576-3656-26B6-78933E5FD001}"/>
              </a:ext>
            </a:extLst>
          </p:cNvPr>
          <p:cNvSpPr/>
          <p:nvPr/>
        </p:nvSpPr>
        <p:spPr>
          <a:xfrm>
            <a:off x="1481944" y="1690688"/>
            <a:ext cx="485775" cy="498147"/>
          </a:xfrm>
          <a:prstGeom prst="flowChartConnector">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1</a:t>
            </a:r>
          </a:p>
        </p:txBody>
      </p:sp>
      <p:sp>
        <p:nvSpPr>
          <p:cNvPr id="17" name="Flowchart: Connector 16">
            <a:extLst>
              <a:ext uri="{FF2B5EF4-FFF2-40B4-BE49-F238E27FC236}">
                <a16:creationId xmlns:a16="http://schemas.microsoft.com/office/drawing/2014/main" id="{4773A6BE-8508-16E8-226A-44E4779E6BC4}"/>
              </a:ext>
            </a:extLst>
          </p:cNvPr>
          <p:cNvSpPr/>
          <p:nvPr/>
        </p:nvSpPr>
        <p:spPr>
          <a:xfrm>
            <a:off x="15873318" y="1749969"/>
            <a:ext cx="485775" cy="49814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Off-page Connector 17">
            <a:extLst>
              <a:ext uri="{FF2B5EF4-FFF2-40B4-BE49-F238E27FC236}">
                <a16:creationId xmlns:a16="http://schemas.microsoft.com/office/drawing/2014/main" id="{7E59D14F-8708-AD67-AA44-49B0317C8C34}"/>
              </a:ext>
            </a:extLst>
          </p:cNvPr>
          <p:cNvSpPr/>
          <p:nvPr/>
        </p:nvSpPr>
        <p:spPr>
          <a:xfrm>
            <a:off x="600881" y="2605502"/>
            <a:ext cx="2259158" cy="743983"/>
          </a:xfrm>
          <a:prstGeom prst="flowChartOffpage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dirty="0">
                <a:latin typeface="+mj-lt"/>
              </a:rPr>
              <a:t>DATA PREPROCESSING</a:t>
            </a:r>
          </a:p>
        </p:txBody>
      </p:sp>
      <p:sp>
        <p:nvSpPr>
          <p:cNvPr id="19" name="Flowchart: Connector 18">
            <a:extLst>
              <a:ext uri="{FF2B5EF4-FFF2-40B4-BE49-F238E27FC236}">
                <a16:creationId xmlns:a16="http://schemas.microsoft.com/office/drawing/2014/main" id="{9486AA7C-7293-4C4F-BC00-EF35C55264FE}"/>
              </a:ext>
            </a:extLst>
          </p:cNvPr>
          <p:cNvSpPr/>
          <p:nvPr/>
        </p:nvSpPr>
        <p:spPr>
          <a:xfrm>
            <a:off x="4155530" y="1690688"/>
            <a:ext cx="485775" cy="498147"/>
          </a:xfrm>
          <a:prstGeom prst="flowChartConnector">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2</a:t>
            </a:r>
          </a:p>
        </p:txBody>
      </p:sp>
      <p:sp>
        <p:nvSpPr>
          <p:cNvPr id="20" name="Flowchart: Off-page Connector 19">
            <a:extLst>
              <a:ext uri="{FF2B5EF4-FFF2-40B4-BE49-F238E27FC236}">
                <a16:creationId xmlns:a16="http://schemas.microsoft.com/office/drawing/2014/main" id="{AD22CE18-329C-58F3-9EC8-02DB38D8B0AE}"/>
              </a:ext>
            </a:extLst>
          </p:cNvPr>
          <p:cNvSpPr/>
          <p:nvPr/>
        </p:nvSpPr>
        <p:spPr>
          <a:xfrm>
            <a:off x="3274467" y="2605502"/>
            <a:ext cx="2259158" cy="743983"/>
          </a:xfrm>
          <a:prstGeom prst="flowChartOffpage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dirty="0">
                <a:latin typeface="+mj-lt"/>
              </a:rPr>
              <a:t>MODELING</a:t>
            </a:r>
          </a:p>
        </p:txBody>
      </p:sp>
      <p:sp>
        <p:nvSpPr>
          <p:cNvPr id="21" name="Flowchart: Connector 20">
            <a:extLst>
              <a:ext uri="{FF2B5EF4-FFF2-40B4-BE49-F238E27FC236}">
                <a16:creationId xmlns:a16="http://schemas.microsoft.com/office/drawing/2014/main" id="{799287FE-9B45-F693-7B3C-22D4E6EC68C9}"/>
              </a:ext>
            </a:extLst>
          </p:cNvPr>
          <p:cNvSpPr/>
          <p:nvPr/>
        </p:nvSpPr>
        <p:spPr>
          <a:xfrm>
            <a:off x="6860104" y="1668746"/>
            <a:ext cx="485775" cy="498147"/>
          </a:xfrm>
          <a:prstGeom prst="flowChartConnector">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3</a:t>
            </a:r>
          </a:p>
        </p:txBody>
      </p:sp>
      <p:sp>
        <p:nvSpPr>
          <p:cNvPr id="22" name="Flowchart: Off-page Connector 21">
            <a:extLst>
              <a:ext uri="{FF2B5EF4-FFF2-40B4-BE49-F238E27FC236}">
                <a16:creationId xmlns:a16="http://schemas.microsoft.com/office/drawing/2014/main" id="{81D031E3-5057-1D10-5638-223D83BC120D}"/>
              </a:ext>
            </a:extLst>
          </p:cNvPr>
          <p:cNvSpPr/>
          <p:nvPr/>
        </p:nvSpPr>
        <p:spPr>
          <a:xfrm>
            <a:off x="5979041" y="2583560"/>
            <a:ext cx="2259158" cy="743983"/>
          </a:xfrm>
          <a:prstGeom prst="flowChartOffpage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dirty="0">
                <a:latin typeface="+mj-lt"/>
              </a:rPr>
              <a:t>MODEL DERIVATION</a:t>
            </a:r>
          </a:p>
        </p:txBody>
      </p:sp>
      <p:sp>
        <p:nvSpPr>
          <p:cNvPr id="23" name="Flowchart: Connector 22">
            <a:extLst>
              <a:ext uri="{FF2B5EF4-FFF2-40B4-BE49-F238E27FC236}">
                <a16:creationId xmlns:a16="http://schemas.microsoft.com/office/drawing/2014/main" id="{E6A5195B-3AE6-4142-67A4-CBFCA8B07725}"/>
              </a:ext>
            </a:extLst>
          </p:cNvPr>
          <p:cNvSpPr/>
          <p:nvPr/>
        </p:nvSpPr>
        <p:spPr>
          <a:xfrm>
            <a:off x="9722707" y="1686586"/>
            <a:ext cx="485775" cy="498147"/>
          </a:xfrm>
          <a:prstGeom prst="flowChartConnector">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4</a:t>
            </a:r>
          </a:p>
        </p:txBody>
      </p:sp>
      <p:sp>
        <p:nvSpPr>
          <p:cNvPr id="24" name="Flowchart: Off-page Connector 23">
            <a:extLst>
              <a:ext uri="{FF2B5EF4-FFF2-40B4-BE49-F238E27FC236}">
                <a16:creationId xmlns:a16="http://schemas.microsoft.com/office/drawing/2014/main" id="{6758B6C2-E1F1-293D-9083-12EACFF0CD2D}"/>
              </a:ext>
            </a:extLst>
          </p:cNvPr>
          <p:cNvSpPr/>
          <p:nvPr/>
        </p:nvSpPr>
        <p:spPr>
          <a:xfrm>
            <a:off x="8841644" y="2601400"/>
            <a:ext cx="2259158" cy="743983"/>
          </a:xfrm>
          <a:prstGeom prst="flowChartOffpage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400" dirty="0">
                <a:latin typeface="+mj-lt"/>
              </a:rPr>
              <a:t>PERFORMANCE</a:t>
            </a:r>
          </a:p>
          <a:p>
            <a:pPr algn="ctr"/>
            <a:r>
              <a:rPr lang="en-IN" sz="1400" dirty="0">
                <a:latin typeface="+mj-lt"/>
              </a:rPr>
              <a:t>EVALUATION</a:t>
            </a:r>
          </a:p>
        </p:txBody>
      </p:sp>
      <p:cxnSp>
        <p:nvCxnSpPr>
          <p:cNvPr id="26" name="Straight Arrow Connector 25">
            <a:extLst>
              <a:ext uri="{FF2B5EF4-FFF2-40B4-BE49-F238E27FC236}">
                <a16:creationId xmlns:a16="http://schemas.microsoft.com/office/drawing/2014/main" id="{2464CFD6-4419-410F-5D55-D7C895D169B7}"/>
              </a:ext>
            </a:extLst>
          </p:cNvPr>
          <p:cNvCxnSpPr>
            <a:cxnSpLocks/>
            <a:stCxn id="14" idx="6"/>
            <a:endCxn id="19" idx="2"/>
          </p:cNvCxnSpPr>
          <p:nvPr/>
        </p:nvCxnSpPr>
        <p:spPr>
          <a:xfrm>
            <a:off x="1967719" y="1939762"/>
            <a:ext cx="2187811"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9" name="Straight Arrow Connector 28">
            <a:extLst>
              <a:ext uri="{FF2B5EF4-FFF2-40B4-BE49-F238E27FC236}">
                <a16:creationId xmlns:a16="http://schemas.microsoft.com/office/drawing/2014/main" id="{1C8783BB-FC27-20D3-C3F2-5EEAB2BEE189}"/>
              </a:ext>
            </a:extLst>
          </p:cNvPr>
          <p:cNvCxnSpPr>
            <a:cxnSpLocks/>
            <a:stCxn id="19" idx="6"/>
            <a:endCxn id="21" idx="2"/>
          </p:cNvCxnSpPr>
          <p:nvPr/>
        </p:nvCxnSpPr>
        <p:spPr>
          <a:xfrm flipV="1">
            <a:off x="4641305" y="1917820"/>
            <a:ext cx="2218799" cy="2194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2" name="Straight Arrow Connector 31">
            <a:extLst>
              <a:ext uri="{FF2B5EF4-FFF2-40B4-BE49-F238E27FC236}">
                <a16:creationId xmlns:a16="http://schemas.microsoft.com/office/drawing/2014/main" id="{ECDBD3C6-0732-28A5-030D-DBA8B7A3A41F}"/>
              </a:ext>
            </a:extLst>
          </p:cNvPr>
          <p:cNvCxnSpPr>
            <a:cxnSpLocks/>
            <a:stCxn id="21" idx="6"/>
            <a:endCxn id="23" idx="2"/>
          </p:cNvCxnSpPr>
          <p:nvPr/>
        </p:nvCxnSpPr>
        <p:spPr>
          <a:xfrm>
            <a:off x="7345879" y="1917820"/>
            <a:ext cx="2376828" cy="1784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5" name="Rectangle: Top Corners Rounded 34">
            <a:extLst>
              <a:ext uri="{FF2B5EF4-FFF2-40B4-BE49-F238E27FC236}">
                <a16:creationId xmlns:a16="http://schemas.microsoft.com/office/drawing/2014/main" id="{411B6A68-F8AF-0FBE-F54A-79103A5726D9}"/>
              </a:ext>
            </a:extLst>
          </p:cNvPr>
          <p:cNvSpPr/>
          <p:nvPr/>
        </p:nvSpPr>
        <p:spPr>
          <a:xfrm flipV="1">
            <a:off x="569894" y="3543579"/>
            <a:ext cx="2259157" cy="1905873"/>
          </a:xfrm>
          <a:prstGeom prst="round2Same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6" name="Rectangle: Top Corners Rounded 35">
            <a:extLst>
              <a:ext uri="{FF2B5EF4-FFF2-40B4-BE49-F238E27FC236}">
                <a16:creationId xmlns:a16="http://schemas.microsoft.com/office/drawing/2014/main" id="{1DB0E1B0-970D-968E-5B78-CF8183EF7F9E}"/>
              </a:ext>
            </a:extLst>
          </p:cNvPr>
          <p:cNvSpPr/>
          <p:nvPr/>
        </p:nvSpPr>
        <p:spPr>
          <a:xfrm flipV="1">
            <a:off x="3274468" y="3543578"/>
            <a:ext cx="2259157" cy="1905876"/>
          </a:xfrm>
          <a:prstGeom prst="round2Same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7" name="Rectangle: Top Corners Rounded 36">
            <a:extLst>
              <a:ext uri="{FF2B5EF4-FFF2-40B4-BE49-F238E27FC236}">
                <a16:creationId xmlns:a16="http://schemas.microsoft.com/office/drawing/2014/main" id="{2F24999B-7FD2-1B53-C30D-694D93EA9D21}"/>
              </a:ext>
            </a:extLst>
          </p:cNvPr>
          <p:cNvSpPr/>
          <p:nvPr/>
        </p:nvSpPr>
        <p:spPr>
          <a:xfrm flipV="1">
            <a:off x="5979042" y="3575277"/>
            <a:ext cx="2259157" cy="1905874"/>
          </a:xfrm>
          <a:prstGeom prst="round2Same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8" name="Rectangle: Top Corners Rounded 37">
            <a:extLst>
              <a:ext uri="{FF2B5EF4-FFF2-40B4-BE49-F238E27FC236}">
                <a16:creationId xmlns:a16="http://schemas.microsoft.com/office/drawing/2014/main" id="{FB670E91-F1DB-D49B-134D-0A1974331444}"/>
              </a:ext>
            </a:extLst>
          </p:cNvPr>
          <p:cNvSpPr/>
          <p:nvPr/>
        </p:nvSpPr>
        <p:spPr>
          <a:xfrm flipV="1">
            <a:off x="8841645" y="3543579"/>
            <a:ext cx="2259157" cy="1905874"/>
          </a:xfrm>
          <a:prstGeom prst="round2Same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9" name="TextBox 38">
            <a:extLst>
              <a:ext uri="{FF2B5EF4-FFF2-40B4-BE49-F238E27FC236}">
                <a16:creationId xmlns:a16="http://schemas.microsoft.com/office/drawing/2014/main" id="{00B07804-46CF-1D0E-AC08-F068E501762A}"/>
              </a:ext>
            </a:extLst>
          </p:cNvPr>
          <p:cNvSpPr txBox="1"/>
          <p:nvPr/>
        </p:nvSpPr>
        <p:spPr>
          <a:xfrm>
            <a:off x="619727" y="4112715"/>
            <a:ext cx="2018669" cy="830997"/>
          </a:xfrm>
          <a:prstGeom prst="rect">
            <a:avLst/>
          </a:prstGeom>
          <a:noFill/>
        </p:spPr>
        <p:txBody>
          <a:bodyPr wrap="square" rtlCol="0">
            <a:spAutoFit/>
          </a:bodyPr>
          <a:lstStyle/>
          <a:p>
            <a:pPr algn="ctr"/>
            <a:r>
              <a:rPr lang="en-IN" sz="1600" dirty="0">
                <a:latin typeface="+mj-lt"/>
              </a:rPr>
              <a:t>1.Collection 2.Cleaning 3.Analysis</a:t>
            </a:r>
          </a:p>
        </p:txBody>
      </p:sp>
      <p:sp>
        <p:nvSpPr>
          <p:cNvPr id="40" name="TextBox 39">
            <a:extLst>
              <a:ext uri="{FF2B5EF4-FFF2-40B4-BE49-F238E27FC236}">
                <a16:creationId xmlns:a16="http://schemas.microsoft.com/office/drawing/2014/main" id="{C54AF899-02D3-86CA-6C0A-CBF1A9590745}"/>
              </a:ext>
            </a:extLst>
          </p:cNvPr>
          <p:cNvSpPr txBox="1"/>
          <p:nvPr/>
        </p:nvSpPr>
        <p:spPr>
          <a:xfrm>
            <a:off x="3329813" y="3751200"/>
            <a:ext cx="2218799" cy="1569660"/>
          </a:xfrm>
          <a:prstGeom prst="rect">
            <a:avLst/>
          </a:prstGeom>
          <a:noFill/>
        </p:spPr>
        <p:txBody>
          <a:bodyPr wrap="square" rtlCol="0">
            <a:spAutoFit/>
          </a:bodyPr>
          <a:lstStyle/>
          <a:p>
            <a:pPr marL="342900" indent="-342900">
              <a:buFont typeface="+mj-lt"/>
              <a:buAutoNum type="arabicPeriod"/>
            </a:pPr>
            <a:r>
              <a:rPr lang="en-IN" sz="1600" dirty="0">
                <a:latin typeface="+mj-lt"/>
              </a:rPr>
              <a:t>Linear Regression</a:t>
            </a:r>
          </a:p>
          <a:p>
            <a:pPr marL="342900" indent="-342900">
              <a:buFont typeface="+mj-lt"/>
              <a:buAutoNum type="arabicPeriod"/>
            </a:pPr>
            <a:r>
              <a:rPr lang="en-IN" sz="1600" dirty="0">
                <a:latin typeface="+mj-lt"/>
              </a:rPr>
              <a:t>Gradient Descent</a:t>
            </a:r>
          </a:p>
          <a:p>
            <a:pPr marL="342900" indent="-342900">
              <a:buFont typeface="+mj-lt"/>
              <a:buAutoNum type="arabicPeriod"/>
            </a:pPr>
            <a:r>
              <a:rPr lang="en-IN" sz="1600" dirty="0">
                <a:latin typeface="+mj-lt"/>
              </a:rPr>
              <a:t>Decision Tree</a:t>
            </a:r>
          </a:p>
          <a:p>
            <a:pPr marL="342900" indent="-342900">
              <a:buFont typeface="+mj-lt"/>
              <a:buAutoNum type="arabicPeriod"/>
            </a:pPr>
            <a:r>
              <a:rPr lang="en-IN" sz="1600" dirty="0">
                <a:latin typeface="+mj-lt"/>
              </a:rPr>
              <a:t>Polynomial</a:t>
            </a:r>
          </a:p>
        </p:txBody>
      </p:sp>
      <p:sp>
        <p:nvSpPr>
          <p:cNvPr id="41" name="TextBox 40">
            <a:extLst>
              <a:ext uri="{FF2B5EF4-FFF2-40B4-BE49-F238E27FC236}">
                <a16:creationId xmlns:a16="http://schemas.microsoft.com/office/drawing/2014/main" id="{C0A93BE2-5F49-0185-5225-DF81584EF290}"/>
              </a:ext>
            </a:extLst>
          </p:cNvPr>
          <p:cNvSpPr txBox="1"/>
          <p:nvPr/>
        </p:nvSpPr>
        <p:spPr>
          <a:xfrm>
            <a:off x="6219530" y="4093671"/>
            <a:ext cx="2018669" cy="830997"/>
          </a:xfrm>
          <a:prstGeom prst="rect">
            <a:avLst/>
          </a:prstGeom>
          <a:noFill/>
        </p:spPr>
        <p:txBody>
          <a:bodyPr wrap="square" rtlCol="0">
            <a:spAutoFit/>
          </a:bodyPr>
          <a:lstStyle/>
          <a:p>
            <a:r>
              <a:rPr lang="en-IN" sz="1600" dirty="0">
                <a:latin typeface="+mj-lt"/>
              </a:rPr>
              <a:t>Selecting model with optimal parameter set</a:t>
            </a:r>
          </a:p>
        </p:txBody>
      </p:sp>
      <p:sp>
        <p:nvSpPr>
          <p:cNvPr id="42" name="TextBox 41">
            <a:extLst>
              <a:ext uri="{FF2B5EF4-FFF2-40B4-BE49-F238E27FC236}">
                <a16:creationId xmlns:a16="http://schemas.microsoft.com/office/drawing/2014/main" id="{50E1D906-CA6C-C039-0A37-969C5C9C6B0F}"/>
              </a:ext>
            </a:extLst>
          </p:cNvPr>
          <p:cNvSpPr txBox="1"/>
          <p:nvPr/>
        </p:nvSpPr>
        <p:spPr>
          <a:xfrm>
            <a:off x="8898952" y="3957906"/>
            <a:ext cx="2133284" cy="1077218"/>
          </a:xfrm>
          <a:prstGeom prst="rect">
            <a:avLst/>
          </a:prstGeom>
          <a:noFill/>
        </p:spPr>
        <p:txBody>
          <a:bodyPr wrap="square" rtlCol="0">
            <a:spAutoFit/>
          </a:bodyPr>
          <a:lstStyle/>
          <a:p>
            <a:pPr marL="342900" indent="-342900">
              <a:buFont typeface="+mj-lt"/>
              <a:buAutoNum type="arabicPeriod"/>
            </a:pPr>
            <a:r>
              <a:rPr lang="en-IN" sz="1600" dirty="0">
                <a:latin typeface="+mj-lt"/>
              </a:rPr>
              <a:t>Root Mean Squared Error</a:t>
            </a:r>
          </a:p>
          <a:p>
            <a:pPr marL="342900" indent="-342900">
              <a:buFont typeface="+mj-lt"/>
              <a:buAutoNum type="arabicPeriod"/>
            </a:pPr>
            <a:r>
              <a:rPr lang="en-IN" sz="1600" dirty="0">
                <a:latin typeface="+mj-lt"/>
              </a:rPr>
              <a:t>Coefficients of determination</a:t>
            </a:r>
          </a:p>
        </p:txBody>
      </p:sp>
    </p:spTree>
    <p:extLst>
      <p:ext uri="{BB962C8B-B14F-4D97-AF65-F5344CB8AC3E}">
        <p14:creationId xmlns:p14="http://schemas.microsoft.com/office/powerpoint/2010/main" val="1315598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E1C4031-09A9-A405-C766-20E3E63F3D79}"/>
              </a:ext>
            </a:extLst>
          </p:cNvPr>
          <p:cNvSpPr>
            <a:spLocks noGrp="1"/>
          </p:cNvSpPr>
          <p:nvPr>
            <p:ph type="title"/>
          </p:nvPr>
        </p:nvSpPr>
        <p:spPr>
          <a:xfrm>
            <a:off x="3863832" y="-521"/>
            <a:ext cx="4674108" cy="1325563"/>
          </a:xfrm>
        </p:spPr>
        <p:txBody>
          <a:bodyPr/>
          <a:lstStyle/>
          <a:p>
            <a:r>
              <a:rPr lang="en-US" spc="0" dirty="0"/>
              <a:t>Output</a:t>
            </a:r>
          </a:p>
        </p:txBody>
      </p:sp>
      <p:pic>
        <p:nvPicPr>
          <p:cNvPr id="6" name="Picture 5">
            <a:extLst>
              <a:ext uri="{FF2B5EF4-FFF2-40B4-BE49-F238E27FC236}">
                <a16:creationId xmlns:a16="http://schemas.microsoft.com/office/drawing/2014/main" id="{5AD47010-88E3-448F-51C0-188F441C0B4D}"/>
              </a:ext>
            </a:extLst>
          </p:cNvPr>
          <p:cNvPicPr>
            <a:picLocks noChangeAspect="1"/>
          </p:cNvPicPr>
          <p:nvPr/>
        </p:nvPicPr>
        <p:blipFill rotWithShape="1">
          <a:blip r:embed="rId2"/>
          <a:srcRect l="21564" t="16209" r="26002" b="7713"/>
          <a:stretch/>
        </p:blipFill>
        <p:spPr>
          <a:xfrm>
            <a:off x="3361764" y="1197439"/>
            <a:ext cx="5468472" cy="4463121"/>
          </a:xfrm>
          <a:prstGeom prst="rect">
            <a:avLst/>
          </a:prstGeom>
        </p:spPr>
      </p:pic>
    </p:spTree>
    <p:extLst>
      <p:ext uri="{BB962C8B-B14F-4D97-AF65-F5344CB8AC3E}">
        <p14:creationId xmlns:p14="http://schemas.microsoft.com/office/powerpoint/2010/main" val="3299581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3657600" y="2706624"/>
            <a:ext cx="8534400" cy="4133088"/>
          </a:xfrm>
        </p:spPr>
        <p:txBody>
          <a:bodyPr/>
          <a:lstStyle/>
          <a:p>
            <a:r>
              <a:rPr lang="en-US" sz="1400" b="1" dirty="0"/>
              <a:t> </a:t>
            </a:r>
          </a:p>
        </p:txBody>
      </p:sp>
      <p:sp>
        <p:nvSpPr>
          <p:cNvPr id="11" name="TextBox 10">
            <a:extLst>
              <a:ext uri="{FF2B5EF4-FFF2-40B4-BE49-F238E27FC236}">
                <a16:creationId xmlns:a16="http://schemas.microsoft.com/office/drawing/2014/main" id="{33658EE7-B416-1E4F-7643-E21714048F0F}"/>
              </a:ext>
            </a:extLst>
          </p:cNvPr>
          <p:cNvSpPr txBox="1"/>
          <p:nvPr/>
        </p:nvSpPr>
        <p:spPr>
          <a:xfrm>
            <a:off x="4294909" y="3495895"/>
            <a:ext cx="7880327" cy="2308324"/>
          </a:xfrm>
          <a:prstGeom prst="rect">
            <a:avLst/>
          </a:prstGeom>
          <a:noFill/>
        </p:spPr>
        <p:txBody>
          <a:bodyPr wrap="square" rtlCol="0">
            <a:spAutoFit/>
          </a:bodyPr>
          <a:lstStyle/>
          <a:p>
            <a:r>
              <a:rPr lang="en-US" sz="1600" dirty="0">
                <a:solidFill>
                  <a:schemeClr val="bg1"/>
                </a:solidFill>
              </a:rPr>
              <a:t>The development of an interpretable machine learning model for </a:t>
            </a:r>
            <a:r>
              <a:rPr lang="en-US" sz="1600" dirty="0" err="1">
                <a:solidFill>
                  <a:schemeClr val="bg1"/>
                </a:solidFill>
              </a:rPr>
              <a:t>electrospun</a:t>
            </a:r>
            <a:r>
              <a:rPr lang="en-US" sz="1600" dirty="0">
                <a:solidFill>
                  <a:schemeClr val="bg1"/>
                </a:solidFill>
              </a:rPr>
              <a:t> PVDF fiber properties can provide valuable insights into the relationships between input parameters and fiber properties, aiding in the optimization of the electrospinning process. </a:t>
            </a:r>
          </a:p>
          <a:p>
            <a:endParaRPr lang="en-US" sz="1600" dirty="0">
              <a:solidFill>
                <a:schemeClr val="bg1"/>
              </a:solidFill>
            </a:endParaRPr>
          </a:p>
          <a:p>
            <a:r>
              <a:rPr lang="en-US" sz="1600" dirty="0">
                <a:solidFill>
                  <a:schemeClr val="bg1"/>
                </a:solidFill>
              </a:rPr>
              <a:t>The model can also help to identify critical input parameters that affect fiber properties, allowing for more targeted experimentation to improve the quality of the fibers.</a:t>
            </a:r>
          </a:p>
          <a:p>
            <a:endParaRPr lang="en-US" sz="1600" dirty="0">
              <a:solidFill>
                <a:schemeClr val="bg1"/>
              </a:solidFill>
            </a:endParaRPr>
          </a:p>
        </p:txBody>
      </p:sp>
      <p:sp>
        <p:nvSpPr>
          <p:cNvPr id="15" name="Title 1">
            <a:extLst>
              <a:ext uri="{FF2B5EF4-FFF2-40B4-BE49-F238E27FC236}">
                <a16:creationId xmlns:a16="http://schemas.microsoft.com/office/drawing/2014/main" id="{DE1C4031-09A9-A405-C766-20E3E63F3D79}"/>
              </a:ext>
            </a:extLst>
          </p:cNvPr>
          <p:cNvSpPr>
            <a:spLocks noGrp="1"/>
          </p:cNvSpPr>
          <p:nvPr>
            <p:ph type="title"/>
          </p:nvPr>
        </p:nvSpPr>
        <p:spPr>
          <a:xfrm>
            <a:off x="7736586" y="2079291"/>
            <a:ext cx="4674108" cy="1325563"/>
          </a:xfrm>
        </p:spPr>
        <p:txBody>
          <a:bodyPr/>
          <a:lstStyle/>
          <a:p>
            <a:r>
              <a:rPr lang="en-US" spc="0" dirty="0"/>
              <a:t>Conclusion</a:t>
            </a:r>
          </a:p>
        </p:txBody>
      </p:sp>
    </p:spTree>
    <p:extLst>
      <p:ext uri="{BB962C8B-B14F-4D97-AF65-F5344CB8AC3E}">
        <p14:creationId xmlns:p14="http://schemas.microsoft.com/office/powerpoint/2010/main" val="4292346104"/>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9197</TotalTime>
  <Words>603</Words>
  <Application>Microsoft Office PowerPoint</Application>
  <PresentationFormat>Widescreen</PresentationFormat>
  <Paragraphs>57</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Arial Nova</vt:lpstr>
      <vt:lpstr>Biome</vt:lpstr>
      <vt:lpstr>Biome Light</vt:lpstr>
      <vt:lpstr>Calibri</vt:lpstr>
      <vt:lpstr>Segoe UI</vt:lpstr>
      <vt:lpstr>Office Theme</vt:lpstr>
      <vt:lpstr>FIBER DIAMETER</vt:lpstr>
      <vt:lpstr>Introduction</vt:lpstr>
      <vt:lpstr>Electrospinning</vt:lpstr>
      <vt:lpstr>Animation of Electrospinning</vt:lpstr>
      <vt:lpstr>Objective</vt:lpstr>
      <vt:lpstr>Fiber Experimental Attributes Dataset (FEAD)</vt:lpstr>
      <vt:lpstr>Methodology</vt:lpstr>
      <vt:lpstr>Output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FIBER DIAMETER</dc:title>
  <dc:creator>rohit anand</dc:creator>
  <cp:lastModifiedBy>Dhrish Kumari</cp:lastModifiedBy>
  <cp:revision>14</cp:revision>
  <dcterms:created xsi:type="dcterms:W3CDTF">2023-03-31T08:25:24Z</dcterms:created>
  <dcterms:modified xsi:type="dcterms:W3CDTF">2023-04-17T08:36:15Z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